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5" r:id="rId3"/>
    <p:sldId id="258" r:id="rId4"/>
    <p:sldId id="266" r:id="rId5"/>
    <p:sldId id="259" r:id="rId6"/>
    <p:sldId id="267" r:id="rId7"/>
    <p:sldId id="264" r:id="rId8"/>
    <p:sldId id="268" r:id="rId9"/>
    <p:sldId id="26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2A54C80-263E-416B-A8E0-580EDEADCBDC}" type="datetimeFigureOut">
              <a:rPr lang="en-US" dirty="0"/>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9/16/2018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34346" y="1090417"/>
            <a:ext cx="7624771" cy="1275302"/>
          </a:xfrm>
        </p:spPr>
        <p:txBody>
          <a:bodyPr/>
          <a:lstStyle/>
          <a:p>
            <a:pPr algn="ctr"/>
            <a:r>
              <a:rPr lang="nl-NL" sz="7200" dirty="0"/>
              <a:t>PIT Periode 1:</a:t>
            </a:r>
            <a:br>
              <a:rPr lang="nl-NL" sz="7200" dirty="0"/>
            </a:br>
            <a:r>
              <a:rPr lang="nl-NL" sz="7200" dirty="0"/>
              <a:t>Wie ben ik? </a:t>
            </a:r>
          </a:p>
        </p:txBody>
      </p:sp>
      <p:sp>
        <p:nvSpPr>
          <p:cNvPr id="3" name="Ondertitel 2"/>
          <p:cNvSpPr>
            <a:spLocks noGrp="1"/>
          </p:cNvSpPr>
          <p:nvPr>
            <p:ph type="subTitle" idx="1"/>
          </p:nvPr>
        </p:nvSpPr>
        <p:spPr/>
        <p:txBody>
          <a:bodyPr/>
          <a:lstStyle/>
          <a:p>
            <a:r>
              <a:rPr lang="nl-NL" dirty="0"/>
              <a:t>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04" y="2306265"/>
            <a:ext cx="5742093" cy="4306570"/>
          </a:xfrm>
          <a:prstGeom prst="rect">
            <a:avLst/>
          </a:prstGeom>
          <a:ln>
            <a:noFill/>
          </a:ln>
          <a:effectLst>
            <a:softEdge rad="112500"/>
          </a:effectLst>
        </p:spPr>
      </p:pic>
    </p:spTree>
    <p:extLst>
      <p:ext uri="{BB962C8B-B14F-4D97-AF65-F5344CB8AC3E}">
        <p14:creationId xmlns:p14="http://schemas.microsoft.com/office/powerpoint/2010/main" val="481997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6967" y="322947"/>
            <a:ext cx="5605901" cy="1949990"/>
          </a:xfrm>
        </p:spPr>
        <p:txBody>
          <a:bodyPr>
            <a:normAutofit/>
          </a:bodyPr>
          <a:lstStyle/>
          <a:p>
            <a:r>
              <a:rPr lang="nl-NL" sz="3600" dirty="0"/>
              <a:t>‘Vertellen’ over de speciale voorwerpen</a:t>
            </a:r>
            <a:br>
              <a:rPr lang="nl-NL" sz="3600" dirty="0"/>
            </a:br>
            <a:endParaRPr lang="nl-NL" sz="3600" dirty="0"/>
          </a:p>
        </p:txBody>
      </p:sp>
      <p:pic>
        <p:nvPicPr>
          <p:cNvPr id="4" name="Tijdelijke aanduiding voor inhoud 3"/>
          <p:cNvPicPr>
            <a:picLocks noGrp="1" noChangeAspect="1"/>
          </p:cNvPicPr>
          <p:nvPr>
            <p:ph idx="1"/>
          </p:nvPr>
        </p:nvPicPr>
        <p:blipFill>
          <a:blip r:embed="rId2"/>
          <a:stretch>
            <a:fillRect/>
          </a:stretch>
        </p:blipFill>
        <p:spPr>
          <a:xfrm>
            <a:off x="6966858" y="0"/>
            <a:ext cx="5225142" cy="2612571"/>
          </a:xfrm>
          <a:prstGeom prst="rect">
            <a:avLst/>
          </a:prstGeom>
        </p:spPr>
      </p:pic>
      <p:sp>
        <p:nvSpPr>
          <p:cNvPr id="5" name="Tijdelijke aanduiding voor tekst 4"/>
          <p:cNvSpPr>
            <a:spLocks noGrp="1"/>
          </p:cNvSpPr>
          <p:nvPr>
            <p:ph type="body" sz="half" idx="2"/>
          </p:nvPr>
        </p:nvSpPr>
        <p:spPr>
          <a:xfrm>
            <a:off x="677333" y="2777069"/>
            <a:ext cx="8819364" cy="3453914"/>
          </a:xfrm>
        </p:spPr>
        <p:txBody>
          <a:bodyPr>
            <a:normAutofit/>
          </a:bodyPr>
          <a:lstStyle/>
          <a:p>
            <a:pPr marL="285750" indent="-285750">
              <a:buFont typeface="Wingdings" panose="05000000000000000000" pitchFamily="2" charset="2"/>
              <a:buChar char="§"/>
            </a:pPr>
            <a:r>
              <a:rPr lang="nl-NL" sz="2400" dirty="0" smtClean="0"/>
              <a:t>Vertel de klas over het voorwerp die je hebt meegenomen</a:t>
            </a:r>
          </a:p>
          <a:p>
            <a:pPr marL="285750" indent="-285750">
              <a:buFont typeface="Wingdings" panose="05000000000000000000" pitchFamily="2" charset="2"/>
              <a:buChar char="§"/>
            </a:pPr>
            <a:r>
              <a:rPr lang="nl-NL" sz="2400" dirty="0" smtClean="0"/>
              <a:t>Wat is het?</a:t>
            </a:r>
          </a:p>
          <a:p>
            <a:pPr marL="285750" indent="-285750">
              <a:buFont typeface="Wingdings" panose="05000000000000000000" pitchFamily="2" charset="2"/>
              <a:buChar char="§"/>
            </a:pPr>
            <a:r>
              <a:rPr lang="nl-NL" sz="2400" dirty="0" smtClean="0"/>
              <a:t>Wat maakt het voor jou tot een bijzonder voorwerp? </a:t>
            </a:r>
            <a:endParaRPr lang="nl-NL" sz="2400" dirty="0"/>
          </a:p>
        </p:txBody>
      </p:sp>
    </p:spTree>
    <p:extLst>
      <p:ext uri="{BB962C8B-B14F-4D97-AF65-F5344CB8AC3E}">
        <p14:creationId xmlns:p14="http://schemas.microsoft.com/office/powerpoint/2010/main" val="408415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solidFill>
                  <a:srgbClr val="0070C0"/>
                </a:solidFill>
              </a:rPr>
              <a:t>Groepsfoto</a:t>
            </a:r>
            <a:r>
              <a:rPr lang="nl-NL" dirty="0" smtClean="0"/>
              <a:t> met bijzondere voorwerpen die iets over je zeggen</a:t>
            </a:r>
            <a:endParaRPr lang="nl-NL" dirty="0"/>
          </a:p>
        </p:txBody>
      </p:sp>
      <p:sp>
        <p:nvSpPr>
          <p:cNvPr id="3" name="Tijdelijke aanduiding voor inhoud 2"/>
          <p:cNvSpPr>
            <a:spLocks noGrp="1"/>
          </p:cNvSpPr>
          <p:nvPr>
            <p:ph idx="1"/>
          </p:nvPr>
        </p:nvSpPr>
        <p:spPr>
          <a:xfrm>
            <a:off x="1069848" y="1869617"/>
            <a:ext cx="10058400" cy="4597444"/>
          </a:xfrm>
        </p:spPr>
        <p:txBody>
          <a:bodyPr>
            <a:normAutofit/>
          </a:bodyPr>
          <a:lstStyle/>
          <a:p>
            <a:r>
              <a:rPr lang="nl-NL" dirty="0"/>
              <a:t>Uitleg bedoeling groepsfoto</a:t>
            </a:r>
          </a:p>
          <a:p>
            <a:r>
              <a:rPr lang="nl-NL" dirty="0" smtClean="0"/>
              <a:t>Naar buiten voor de foto (bij goed weer)</a:t>
            </a:r>
          </a:p>
          <a:p>
            <a:r>
              <a:rPr lang="nl-NL" dirty="0" smtClean="0"/>
              <a:t>Snelhechter (daar gaat alles in)</a:t>
            </a:r>
            <a:endParaRPr lang="nl-NL" dirty="0"/>
          </a:p>
          <a:p>
            <a:r>
              <a:rPr lang="nl-NL" dirty="0" smtClean="0"/>
              <a:t>Deze eerste drie weken is onze centrale leervraag: </a:t>
            </a:r>
            <a:r>
              <a:rPr lang="nl-NL" dirty="0"/>
              <a:t/>
            </a:r>
            <a:br>
              <a:rPr lang="nl-NL" dirty="0"/>
            </a:br>
            <a:endParaRPr lang="nl-NL" dirty="0"/>
          </a:p>
          <a:p>
            <a:pPr marL="0" indent="0">
              <a:buNone/>
            </a:pPr>
            <a:r>
              <a:rPr lang="nl-NL" sz="2400" i="1" dirty="0"/>
              <a:t>	Wie ben ik en </a:t>
            </a:r>
            <a:r>
              <a:rPr lang="nl-NL" sz="2400" i="1" dirty="0" smtClean="0"/>
              <a:t>waar kom ik vandaan? </a:t>
            </a:r>
            <a:endParaRPr lang="nl-NL" sz="2400" i="1" dirty="0"/>
          </a:p>
          <a:p>
            <a:pPr marL="0" indent="0">
              <a:buNone/>
            </a:pPr>
            <a:endParaRPr lang="nl-NL" sz="2400" i="1" dirty="0"/>
          </a:p>
          <a:p>
            <a:r>
              <a:rPr lang="nl-NL" dirty="0"/>
              <a:t>De leervragen die hierbij horen zijn: </a:t>
            </a:r>
          </a:p>
          <a:p>
            <a:pPr>
              <a:buAutoNum type="arabicPeriod"/>
            </a:pPr>
            <a:r>
              <a:rPr lang="nl-NL" dirty="0" smtClean="0"/>
              <a:t>Hoe </a:t>
            </a:r>
            <a:r>
              <a:rPr lang="nl-NL" dirty="0"/>
              <a:t>leer ik? </a:t>
            </a:r>
            <a:r>
              <a:rPr lang="nl-NL" dirty="0" smtClean="0"/>
              <a:t>(leerstijlentest vorige week)</a:t>
            </a:r>
            <a:endParaRPr lang="nl-NL" dirty="0"/>
          </a:p>
          <a:p>
            <a:pPr>
              <a:buAutoNum type="arabicPeriod"/>
            </a:pPr>
            <a:r>
              <a:rPr lang="nl-NL" dirty="0" smtClean="0"/>
              <a:t>Waar </a:t>
            </a:r>
            <a:r>
              <a:rPr lang="nl-NL" dirty="0"/>
              <a:t>kom ik vandaan? </a:t>
            </a:r>
            <a:r>
              <a:rPr lang="nl-NL" dirty="0" smtClean="0"/>
              <a:t>(vandaag over nadenken)</a:t>
            </a:r>
          </a:p>
          <a:p>
            <a:pPr>
              <a:buAutoNum type="arabicPeriod"/>
            </a:pPr>
            <a:r>
              <a:rPr lang="nl-NL" dirty="0" smtClean="0"/>
              <a:t>Wie ben ik?</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446" y="2478819"/>
            <a:ext cx="4505385" cy="3379039"/>
          </a:xfrm>
          <a:prstGeom prst="rect">
            <a:avLst/>
          </a:prstGeom>
          <a:ln>
            <a:noFill/>
          </a:ln>
          <a:effectLst>
            <a:softEdge rad="112500"/>
          </a:effectLst>
        </p:spPr>
      </p:pic>
    </p:spTree>
    <p:extLst>
      <p:ext uri="{BB962C8B-B14F-4D97-AF65-F5344CB8AC3E}">
        <p14:creationId xmlns:p14="http://schemas.microsoft.com/office/powerpoint/2010/main" val="292576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788126"/>
          </a:xfrm>
        </p:spPr>
        <p:txBody>
          <a:bodyPr/>
          <a:lstStyle/>
          <a:p>
            <a:r>
              <a:rPr lang="nl-NL" dirty="0" smtClean="0"/>
              <a:t>Autobiografie</a:t>
            </a:r>
            <a:endParaRPr lang="nl-NL" dirty="0"/>
          </a:p>
        </p:txBody>
      </p:sp>
      <p:sp>
        <p:nvSpPr>
          <p:cNvPr id="3" name="Tijdelijke aanduiding voor inhoud 2"/>
          <p:cNvSpPr>
            <a:spLocks noGrp="1"/>
          </p:cNvSpPr>
          <p:nvPr>
            <p:ph idx="1"/>
          </p:nvPr>
        </p:nvSpPr>
        <p:spPr>
          <a:xfrm>
            <a:off x="677334" y="1397726"/>
            <a:ext cx="8596668" cy="3880773"/>
          </a:xfrm>
        </p:spPr>
        <p:txBody>
          <a:bodyPr/>
          <a:lstStyle/>
          <a:p>
            <a:r>
              <a:rPr lang="nl-NL" dirty="0"/>
              <a:t>Zoek op internet een autobiografisch verhaal (dus een levensverhaal van de schrijver) waarover je volgende week kort iets over kunt vertellen </a:t>
            </a:r>
            <a:r>
              <a:rPr lang="nl-NL" dirty="0" smtClean="0"/>
              <a:t>(je kunt gewoon op je plek blijven zitten). </a:t>
            </a:r>
          </a:p>
          <a:p>
            <a:r>
              <a:rPr lang="nl-NL" dirty="0" smtClean="0"/>
              <a:t>De </a:t>
            </a:r>
            <a:r>
              <a:rPr lang="nl-NL" dirty="0"/>
              <a:t>volgende punten vertel je:</a:t>
            </a:r>
          </a:p>
          <a:p>
            <a:pPr lvl="0">
              <a:buFont typeface="+mj-lt"/>
              <a:buAutoNum type="arabicPeriod"/>
            </a:pPr>
            <a:r>
              <a:rPr lang="nl-NL" dirty="0"/>
              <a:t>De </a:t>
            </a:r>
            <a:r>
              <a:rPr lang="nl-NL" dirty="0" smtClean="0"/>
              <a:t>naam van de persoon </a:t>
            </a:r>
            <a:r>
              <a:rPr lang="nl-NL" dirty="0"/>
              <a:t>die het </a:t>
            </a:r>
            <a:r>
              <a:rPr lang="nl-NL" dirty="0" smtClean="0"/>
              <a:t>boek geschreven </a:t>
            </a:r>
            <a:r>
              <a:rPr lang="nl-NL" dirty="0"/>
              <a:t>heeft </a:t>
            </a:r>
            <a:r>
              <a:rPr lang="nl-NL" dirty="0" smtClean="0"/>
              <a:t>plus boektitel</a:t>
            </a:r>
            <a:endParaRPr lang="nl-NL" dirty="0"/>
          </a:p>
          <a:p>
            <a:pPr lvl="0">
              <a:buFont typeface="+mj-lt"/>
              <a:buAutoNum type="arabicPeriod"/>
            </a:pPr>
            <a:r>
              <a:rPr lang="nl-NL" dirty="0"/>
              <a:t>De rode draad (wat heeft de persoon meegemaakt)</a:t>
            </a:r>
          </a:p>
          <a:p>
            <a:pPr lvl="0">
              <a:buFont typeface="+mj-lt"/>
              <a:buAutoNum type="arabicPeriod"/>
            </a:pPr>
            <a:r>
              <a:rPr lang="nl-NL" dirty="0"/>
              <a:t>Wat maakt </a:t>
            </a:r>
            <a:r>
              <a:rPr lang="nl-NL" dirty="0" smtClean="0"/>
              <a:t>het </a:t>
            </a:r>
            <a:r>
              <a:rPr lang="nl-NL" dirty="0"/>
              <a:t>levensverhaal van de </a:t>
            </a:r>
            <a:r>
              <a:rPr lang="nl-NL" dirty="0" smtClean="0"/>
              <a:t>schrijver bijzonder/lezenswaardig</a:t>
            </a:r>
            <a:r>
              <a:rPr lang="nl-NL" dirty="0"/>
              <a:t>? </a:t>
            </a:r>
          </a:p>
          <a:p>
            <a:pPr lvl="0">
              <a:buFont typeface="+mj-lt"/>
              <a:buAutoNum type="arabicPeriod"/>
            </a:pPr>
            <a:r>
              <a:rPr lang="nl-NL" dirty="0"/>
              <a:t>Welke belangrijke ontwikkeling heeft de persoon in zijn/haar leven gevormd?</a:t>
            </a:r>
          </a:p>
          <a:p>
            <a:endParaRPr lang="nl-NL" dirty="0"/>
          </a:p>
        </p:txBody>
      </p:sp>
      <p:pic>
        <p:nvPicPr>
          <p:cNvPr id="4" name="Afbeelding 3"/>
          <p:cNvPicPr>
            <a:picLocks noChangeAspect="1"/>
          </p:cNvPicPr>
          <p:nvPr/>
        </p:nvPicPr>
        <p:blipFill>
          <a:blip r:embed="rId2"/>
          <a:stretch>
            <a:fillRect/>
          </a:stretch>
        </p:blipFill>
        <p:spPr>
          <a:xfrm>
            <a:off x="9162025" y="0"/>
            <a:ext cx="3029975" cy="4267570"/>
          </a:xfrm>
          <a:prstGeom prst="rect">
            <a:avLst/>
          </a:prstGeom>
        </p:spPr>
      </p:pic>
    </p:spTree>
    <p:extLst>
      <p:ext uri="{BB962C8B-B14F-4D97-AF65-F5344CB8AC3E}">
        <p14:creationId xmlns:p14="http://schemas.microsoft.com/office/powerpoint/2010/main" val="110257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722811"/>
          </a:xfrm>
        </p:spPr>
        <p:txBody>
          <a:bodyPr/>
          <a:lstStyle/>
          <a:p>
            <a:r>
              <a:rPr lang="nl-NL" dirty="0" smtClean="0"/>
              <a:t>‘Wie ik ben-collage’ bespreken</a:t>
            </a:r>
            <a:endParaRPr lang="nl-NL" dirty="0"/>
          </a:p>
        </p:txBody>
      </p:sp>
      <p:sp>
        <p:nvSpPr>
          <p:cNvPr id="3" name="Tijdelijke aanduiding voor inhoud 2"/>
          <p:cNvSpPr>
            <a:spLocks noGrp="1"/>
          </p:cNvSpPr>
          <p:nvPr>
            <p:ph idx="1"/>
          </p:nvPr>
        </p:nvSpPr>
        <p:spPr>
          <a:xfrm>
            <a:off x="677334" y="1332411"/>
            <a:ext cx="9041432" cy="4708951"/>
          </a:xfrm>
        </p:spPr>
        <p:txBody>
          <a:bodyPr>
            <a:normAutofit/>
          </a:bodyPr>
          <a:lstStyle/>
          <a:p>
            <a:r>
              <a:rPr lang="nl-NL" dirty="0"/>
              <a:t>Kies twee onderdelen uit je </a:t>
            </a:r>
            <a:r>
              <a:rPr lang="nl-NL" dirty="0" smtClean="0"/>
              <a:t>‘Wie ik ben-collage’ die voor jou belangrijk zijn. Ga daarover met de mensen in je groepje (groepjes indelen) in gesprek.</a:t>
            </a:r>
            <a:endParaRPr lang="nl-NL" dirty="0"/>
          </a:p>
          <a:p>
            <a:r>
              <a:rPr lang="nl-NL" dirty="0" smtClean="0"/>
              <a:t>Verdiep </a:t>
            </a:r>
            <a:r>
              <a:rPr lang="nl-NL" dirty="0"/>
              <a:t>je </a:t>
            </a:r>
            <a:r>
              <a:rPr lang="nl-NL" dirty="0" smtClean="0"/>
              <a:t>nu verder in </a:t>
            </a:r>
            <a:r>
              <a:rPr lang="nl-NL" dirty="0"/>
              <a:t>elkaar, stel </a:t>
            </a:r>
            <a:r>
              <a:rPr lang="nl-NL" dirty="0" smtClean="0"/>
              <a:t>elkaar vragen</a:t>
            </a:r>
            <a:r>
              <a:rPr lang="nl-NL" dirty="0"/>
              <a:t>, </a:t>
            </a:r>
            <a:r>
              <a:rPr lang="nl-NL" dirty="0" smtClean="0"/>
              <a:t>wees daarbij uitgebreid:</a:t>
            </a:r>
            <a:r>
              <a:rPr lang="nl-NL" dirty="0"/>
              <a:t/>
            </a:r>
            <a:br>
              <a:rPr lang="nl-NL" dirty="0"/>
            </a:br>
            <a:r>
              <a:rPr lang="nl-NL" dirty="0"/>
              <a:t>- </a:t>
            </a:r>
            <a:r>
              <a:rPr lang="nl-NL" dirty="0" smtClean="0"/>
              <a:t>waarom zijn juist deze twee onderdelen zo </a:t>
            </a:r>
            <a:r>
              <a:rPr lang="nl-NL" dirty="0"/>
              <a:t>belangrijk voor je? </a:t>
            </a:r>
            <a:br>
              <a:rPr lang="nl-NL" dirty="0"/>
            </a:br>
            <a:r>
              <a:rPr lang="nl-NL" dirty="0"/>
              <a:t>- wat heb je </a:t>
            </a:r>
            <a:r>
              <a:rPr lang="nl-NL" dirty="0" smtClean="0"/>
              <a:t>van het maken van de collage geleerd? Misschien nieuwe inzichten? </a:t>
            </a:r>
            <a:r>
              <a:rPr lang="nl-NL" dirty="0"/>
              <a:t/>
            </a:r>
            <a:br>
              <a:rPr lang="nl-NL" dirty="0"/>
            </a:br>
            <a:r>
              <a:rPr lang="nl-NL" dirty="0"/>
              <a:t>- </a:t>
            </a:r>
            <a:r>
              <a:rPr lang="nl-NL" dirty="0" smtClean="0"/>
              <a:t>stel </a:t>
            </a:r>
            <a:r>
              <a:rPr lang="nl-NL" dirty="0"/>
              <a:t>elkaar minimaal één verdiepende vraag </a:t>
            </a:r>
            <a:br>
              <a:rPr lang="nl-NL" dirty="0"/>
            </a:br>
            <a:r>
              <a:rPr lang="nl-NL" dirty="0"/>
              <a:t>- schrijf één woord </a:t>
            </a:r>
            <a:r>
              <a:rPr lang="nl-NL" dirty="0" smtClean="0"/>
              <a:t>op </a:t>
            </a:r>
            <a:r>
              <a:rPr lang="nl-NL" dirty="0"/>
              <a:t>dat het verhaal van een ander bij jou </a:t>
            </a:r>
            <a:r>
              <a:rPr lang="nl-NL" dirty="0" smtClean="0"/>
              <a:t>oproept</a:t>
            </a:r>
            <a:r>
              <a:rPr lang="nl-NL" dirty="0"/>
              <a:t> </a:t>
            </a:r>
            <a:r>
              <a:rPr lang="nl-NL" dirty="0" smtClean="0"/>
              <a:t>(dus vat wat in je opkomt samen in één woord)</a:t>
            </a:r>
          </a:p>
          <a:p>
            <a:r>
              <a:rPr lang="nl-NL" dirty="0" smtClean="0"/>
              <a:t>Maak </a:t>
            </a:r>
            <a:r>
              <a:rPr lang="nl-NL" dirty="0"/>
              <a:t>na afloop een rondje en vertel elkaar de woorden. </a:t>
            </a:r>
            <a:endParaRPr lang="nl-NL" dirty="0" smtClean="0"/>
          </a:p>
          <a:p>
            <a:pPr marL="0" indent="0">
              <a:buNone/>
            </a:pPr>
            <a:endParaRPr lang="nl-NL" dirty="0"/>
          </a:p>
          <a:p>
            <a:endParaRPr lang="nl-NL" dirty="0"/>
          </a:p>
        </p:txBody>
      </p:sp>
    </p:spTree>
    <p:extLst>
      <p:ext uri="{BB962C8B-B14F-4D97-AF65-F5344CB8AC3E}">
        <p14:creationId xmlns:p14="http://schemas.microsoft.com/office/powerpoint/2010/main" val="240499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9274002" y="0"/>
            <a:ext cx="2917998" cy="2360356"/>
          </a:xfrm>
          <a:prstGeom prst="rect">
            <a:avLst/>
          </a:prstGeom>
        </p:spPr>
      </p:pic>
      <p:sp>
        <p:nvSpPr>
          <p:cNvPr id="2" name="Titel 1"/>
          <p:cNvSpPr>
            <a:spLocks noGrp="1"/>
          </p:cNvSpPr>
          <p:nvPr>
            <p:ph type="title"/>
          </p:nvPr>
        </p:nvSpPr>
        <p:spPr/>
        <p:txBody>
          <a:bodyPr/>
          <a:lstStyle/>
          <a:p>
            <a:r>
              <a:rPr lang="nl-NL" dirty="0" smtClean="0"/>
              <a:t>Het verhaal van de kluizenaar</a:t>
            </a:r>
            <a:endParaRPr lang="nl-NL" dirty="0"/>
          </a:p>
        </p:txBody>
      </p:sp>
      <p:sp>
        <p:nvSpPr>
          <p:cNvPr id="3" name="Tijdelijke aanduiding voor inhoud 2"/>
          <p:cNvSpPr>
            <a:spLocks noGrp="1"/>
          </p:cNvSpPr>
          <p:nvPr>
            <p:ph idx="1"/>
          </p:nvPr>
        </p:nvSpPr>
        <p:spPr>
          <a:xfrm>
            <a:off x="677334" y="1270000"/>
            <a:ext cx="8596668" cy="5588000"/>
          </a:xfrm>
        </p:spPr>
        <p:txBody>
          <a:bodyPr>
            <a:normAutofit lnSpcReduction="10000"/>
          </a:bodyPr>
          <a:lstStyle/>
          <a:p>
            <a:r>
              <a:rPr lang="nl-NL" dirty="0" smtClean="0"/>
              <a:t>Een </a:t>
            </a:r>
            <a:r>
              <a:rPr lang="nl-NL" dirty="0"/>
              <a:t>kluizenaar </a:t>
            </a:r>
            <a:r>
              <a:rPr lang="nl-NL" dirty="0" smtClean="0"/>
              <a:t>leeft in </a:t>
            </a:r>
            <a:r>
              <a:rPr lang="nl-NL" dirty="0"/>
              <a:t>de woestijn op zichzelf </a:t>
            </a:r>
            <a:r>
              <a:rPr lang="nl-NL" dirty="0" smtClean="0"/>
              <a:t>en heeft nauwelijks </a:t>
            </a:r>
            <a:r>
              <a:rPr lang="nl-NL" dirty="0"/>
              <a:t>contact met </a:t>
            </a:r>
            <a:r>
              <a:rPr lang="nl-NL" dirty="0" smtClean="0"/>
              <a:t>anderen. </a:t>
            </a:r>
          </a:p>
          <a:p>
            <a:r>
              <a:rPr lang="nl-NL" dirty="0" smtClean="0"/>
              <a:t>Hij </a:t>
            </a:r>
            <a:r>
              <a:rPr lang="nl-NL" dirty="0"/>
              <a:t>leeft in een </a:t>
            </a:r>
            <a:r>
              <a:rPr lang="nl-NL" dirty="0" smtClean="0"/>
              <a:t>klein berghutje en hij ziet alleen zijn </a:t>
            </a:r>
            <a:r>
              <a:rPr lang="nl-NL" dirty="0"/>
              <a:t>zus die hem </a:t>
            </a:r>
            <a:r>
              <a:rPr lang="nl-NL" dirty="0" smtClean="0"/>
              <a:t>wekelijks wat </a:t>
            </a:r>
            <a:r>
              <a:rPr lang="nl-NL" dirty="0"/>
              <a:t>voedsel brengt.</a:t>
            </a:r>
          </a:p>
          <a:p>
            <a:r>
              <a:rPr lang="nl-NL" dirty="0"/>
              <a:t>Zijn ouders besloten ooit dat hij kluizenaar zou worden want zij hadden niets om </a:t>
            </a:r>
            <a:r>
              <a:rPr lang="nl-NL" dirty="0" smtClean="0"/>
              <a:t>hem –hij was de </a:t>
            </a:r>
            <a:r>
              <a:rPr lang="nl-NL" dirty="0"/>
              <a:t>jongste </a:t>
            </a:r>
            <a:r>
              <a:rPr lang="nl-NL" dirty="0" smtClean="0"/>
              <a:t>zoon- </a:t>
            </a:r>
            <a:r>
              <a:rPr lang="nl-NL" dirty="0"/>
              <a:t>verder te helpen in het leven.</a:t>
            </a:r>
          </a:p>
          <a:p>
            <a:r>
              <a:rPr lang="nl-NL" dirty="0"/>
              <a:t>In aanleg is hij een aarzelende, nadenkende man die al in zijn jeugd worstelde met grote angsten en onverklaarbare buien van agressie.</a:t>
            </a:r>
          </a:p>
          <a:p>
            <a:r>
              <a:rPr lang="nl-NL" dirty="0"/>
              <a:t>Wat hij meekreeg als belangrijke waarden </a:t>
            </a:r>
            <a:r>
              <a:rPr lang="nl-NL" dirty="0" smtClean="0"/>
              <a:t>was </a:t>
            </a:r>
            <a:r>
              <a:rPr lang="nl-NL" dirty="0"/>
              <a:t>dat hij de natuur had te accepteren en respecteren, en dat de mening van de groep </a:t>
            </a:r>
            <a:r>
              <a:rPr lang="nl-NL" dirty="0" smtClean="0"/>
              <a:t>vóór </a:t>
            </a:r>
            <a:r>
              <a:rPr lang="nl-NL" dirty="0"/>
              <a:t>die van het individu gaat</a:t>
            </a:r>
            <a:r>
              <a:rPr lang="nl-NL" dirty="0" smtClean="0"/>
              <a:t>.</a:t>
            </a:r>
          </a:p>
          <a:p>
            <a:r>
              <a:rPr lang="nl-NL" dirty="0"/>
              <a:t>De kluizenaar ziet het leven niet als plezierig maar als iets wat hij heeft te ondergaan. Acceptatie, lijdzaamheid en </a:t>
            </a:r>
            <a:r>
              <a:rPr lang="nl-NL" dirty="0" smtClean="0"/>
              <a:t>méé-veren </a:t>
            </a:r>
            <a:r>
              <a:rPr lang="nl-NL" dirty="0"/>
              <a:t>zijn voor hem belangrijke eigenschappen om te overleven in deze omgeving.</a:t>
            </a:r>
          </a:p>
          <a:p>
            <a:r>
              <a:rPr lang="nl-NL" dirty="0"/>
              <a:t>Het leven is voor de kluizenaar moeilijk. Hij leeft van de magere giften die hij krijgt. Ook ervaart hij soms verdriet en boosheid wanneer hij denkt aan wat hij wel anders gewild had in zijn leven maar wat voor hem niet bereikbaar was.</a:t>
            </a:r>
          </a:p>
          <a:p>
            <a:endParaRPr lang="nl-NL" dirty="0"/>
          </a:p>
        </p:txBody>
      </p:sp>
    </p:spTree>
    <p:extLst>
      <p:ext uri="{BB962C8B-B14F-4D97-AF65-F5344CB8AC3E}">
        <p14:creationId xmlns:p14="http://schemas.microsoft.com/office/powerpoint/2010/main" val="197573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Levenslessen:</a:t>
            </a:r>
            <a:endParaRPr lang="nl-NL" dirty="0"/>
          </a:p>
        </p:txBody>
      </p:sp>
      <p:sp>
        <p:nvSpPr>
          <p:cNvPr id="3" name="Tijdelijke aanduiding voor inhoud 2"/>
          <p:cNvSpPr>
            <a:spLocks noGrp="1"/>
          </p:cNvSpPr>
          <p:nvPr>
            <p:ph idx="1"/>
          </p:nvPr>
        </p:nvSpPr>
        <p:spPr>
          <a:xfrm>
            <a:off x="677334" y="1270000"/>
            <a:ext cx="8596668" cy="5588000"/>
          </a:xfrm>
        </p:spPr>
        <p:txBody>
          <a:bodyPr>
            <a:normAutofit/>
          </a:bodyPr>
          <a:lstStyle/>
          <a:p>
            <a:pPr lvl="0"/>
            <a:r>
              <a:rPr lang="nl-NL" dirty="0" smtClean="0"/>
              <a:t>Hoe </a:t>
            </a:r>
            <a:r>
              <a:rPr lang="nl-NL" dirty="0"/>
              <a:t>weet je of iemand volwassen is?</a:t>
            </a:r>
          </a:p>
          <a:p>
            <a:pPr lvl="0"/>
            <a:r>
              <a:rPr lang="nl-NL" dirty="0"/>
              <a:t>Wat is een socialisatieproces</a:t>
            </a:r>
            <a:r>
              <a:rPr lang="nl-NL" dirty="0" smtClean="0"/>
              <a:t>?</a:t>
            </a:r>
          </a:p>
          <a:p>
            <a:pPr marL="0" indent="0">
              <a:buNone/>
            </a:pPr>
            <a:r>
              <a:rPr lang="nl-NL" dirty="0" smtClean="0"/>
              <a:t>‘Het </a:t>
            </a:r>
            <a:r>
              <a:rPr lang="nl-NL" dirty="0"/>
              <a:t>proces waarin mensen leren om hun gedrag op hun omgeving af te </a:t>
            </a:r>
            <a:r>
              <a:rPr lang="nl-NL" dirty="0" smtClean="0"/>
              <a:t>stemmen’.</a:t>
            </a:r>
          </a:p>
          <a:p>
            <a:r>
              <a:rPr lang="nl-NL" dirty="0"/>
              <a:t>Wat zijn de belangrijkste aspecten die bij het socialisatieproces horen</a:t>
            </a:r>
            <a:r>
              <a:rPr lang="nl-NL" dirty="0" smtClean="0"/>
              <a:t>?</a:t>
            </a:r>
            <a:endParaRPr lang="nl-NL" dirty="0"/>
          </a:p>
          <a:p>
            <a:pPr marL="0" indent="0">
              <a:buNone/>
            </a:pPr>
            <a:r>
              <a:rPr lang="nl-NL" dirty="0" smtClean="0"/>
              <a:t>Het socialisatieproces </a:t>
            </a:r>
            <a:r>
              <a:rPr lang="nl-NL" dirty="0"/>
              <a:t>gaat in 3 fasen:</a:t>
            </a:r>
          </a:p>
          <a:p>
            <a:pPr>
              <a:buFont typeface="+mj-lt"/>
              <a:buAutoNum type="arabicPeriod"/>
            </a:pPr>
            <a:r>
              <a:rPr lang="nl-NL" u="sng" dirty="0"/>
              <a:t>Schikken naar invloed van anderen</a:t>
            </a:r>
            <a:r>
              <a:rPr lang="nl-NL" dirty="0"/>
              <a:t>: Je doet iets wat anderen van je verwachten omdat dat blijkbaar is wat er van je verwacht wordt.</a:t>
            </a:r>
          </a:p>
          <a:p>
            <a:pPr>
              <a:buFont typeface="+mj-lt"/>
              <a:buAutoNum type="arabicPeriod"/>
            </a:pPr>
            <a:r>
              <a:rPr lang="nl-NL" u="sng" dirty="0"/>
              <a:t>Identificatie:</a:t>
            </a:r>
            <a:r>
              <a:rPr lang="nl-NL" dirty="0"/>
              <a:t> Je begint het gedrag van de groep over te nemen omdat je je gaat identificeren met de groep.</a:t>
            </a:r>
          </a:p>
          <a:p>
            <a:pPr>
              <a:buFont typeface="+mj-lt"/>
              <a:buAutoNum type="arabicPeriod"/>
            </a:pPr>
            <a:r>
              <a:rPr lang="nl-NL" u="sng" dirty="0" err="1"/>
              <a:t>Internalisatie</a:t>
            </a:r>
            <a:r>
              <a:rPr lang="nl-NL" u="sng" dirty="0"/>
              <a:t>: </a:t>
            </a:r>
            <a:r>
              <a:rPr lang="nl-NL" dirty="0"/>
              <a:t>Je accepteert de invloed van anderen uit je groep omdat hun </a:t>
            </a:r>
            <a:r>
              <a:rPr lang="nl-NL" b="1" dirty="0"/>
              <a:t>waarden</a:t>
            </a:r>
            <a:r>
              <a:rPr lang="nl-NL" dirty="0"/>
              <a:t> nu ook </a:t>
            </a:r>
            <a:r>
              <a:rPr lang="nl-NL" dirty="0" smtClean="0"/>
              <a:t>jouw</a:t>
            </a:r>
            <a:r>
              <a:rPr lang="nl-NL" dirty="0"/>
              <a:t> </a:t>
            </a:r>
            <a:r>
              <a:rPr lang="nl-NL" b="1" dirty="0"/>
              <a:t>waarden</a:t>
            </a:r>
            <a:r>
              <a:rPr lang="nl-NL" dirty="0"/>
              <a:t> zijn</a:t>
            </a:r>
            <a:r>
              <a:rPr lang="nl-NL" dirty="0" smtClean="0"/>
              <a:t>.</a:t>
            </a:r>
            <a:endParaRPr lang="nl-NL" dirty="0"/>
          </a:p>
        </p:txBody>
      </p:sp>
    </p:spTree>
    <p:extLst>
      <p:ext uri="{BB962C8B-B14F-4D97-AF65-F5344CB8AC3E}">
        <p14:creationId xmlns:p14="http://schemas.microsoft.com/office/powerpoint/2010/main" val="45276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 kennismaking met een aantal hoofdkwaliteiten, welke passen bij jou?</a:t>
            </a:r>
            <a:endParaRPr lang="nl-NL" dirty="0"/>
          </a:p>
        </p:txBody>
      </p:sp>
      <p:sp>
        <p:nvSpPr>
          <p:cNvPr id="3" name="Tijdelijke aanduiding voor inhoud 2"/>
          <p:cNvSpPr>
            <a:spLocks noGrp="1"/>
          </p:cNvSpPr>
          <p:nvPr>
            <p:ph idx="1"/>
          </p:nvPr>
        </p:nvSpPr>
        <p:spPr>
          <a:xfrm>
            <a:off x="677334" y="1794829"/>
            <a:ext cx="9642323" cy="3880773"/>
          </a:xfrm>
        </p:spPr>
        <p:txBody>
          <a:bodyPr/>
          <a:lstStyle/>
          <a:p>
            <a:r>
              <a:rPr lang="nl-NL" dirty="0" smtClean="0"/>
              <a:t>Jullie gaan een spel doen waardoor je inzicht krijgt in je kwaliteiten.</a:t>
            </a:r>
          </a:p>
          <a:p>
            <a:r>
              <a:rPr lang="nl-NL" dirty="0" smtClean="0"/>
              <a:t>Bewaar goed de drie kaartjes die je overhoudt van de kwaliteiten die écht bij je passen</a:t>
            </a:r>
          </a:p>
          <a:p>
            <a:r>
              <a:rPr lang="nl-NL" dirty="0" smtClean="0"/>
              <a:t>Veel succes!</a:t>
            </a:r>
            <a:endParaRPr lang="nl-NL" dirty="0"/>
          </a:p>
        </p:txBody>
      </p:sp>
    </p:spTree>
    <p:extLst>
      <p:ext uri="{BB962C8B-B14F-4D97-AF65-F5344CB8AC3E}">
        <p14:creationId xmlns:p14="http://schemas.microsoft.com/office/powerpoint/2010/main" val="335357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Toepassing kwaliteiten</a:t>
            </a:r>
            <a:endParaRPr lang="nl-NL" dirty="0"/>
          </a:p>
        </p:txBody>
      </p:sp>
      <p:sp>
        <p:nvSpPr>
          <p:cNvPr id="3" name="Tijdelijke aanduiding voor inhoud 2"/>
          <p:cNvSpPr>
            <a:spLocks noGrp="1"/>
          </p:cNvSpPr>
          <p:nvPr>
            <p:ph idx="1"/>
          </p:nvPr>
        </p:nvSpPr>
        <p:spPr>
          <a:xfrm>
            <a:off x="807963" y="1376817"/>
            <a:ext cx="8596668" cy="3880773"/>
          </a:xfrm>
        </p:spPr>
        <p:txBody>
          <a:bodyPr/>
          <a:lstStyle/>
          <a:p>
            <a:r>
              <a:rPr lang="nl-NL" dirty="0" smtClean="0"/>
              <a:t>Kijk nog eens goed naar de kwaliteiten die je hebt overgehouden</a:t>
            </a:r>
          </a:p>
          <a:p>
            <a:r>
              <a:rPr lang="nl-NL" dirty="0" smtClean="0"/>
              <a:t>Hoe kun je die kwaliteiten gebruiken in je toekomstige werk?</a:t>
            </a:r>
          </a:p>
          <a:p>
            <a:r>
              <a:rPr lang="nl-NL" dirty="0" smtClean="0"/>
              <a:t>Werk dit per kwaliteit uit in een kort verslag</a:t>
            </a:r>
          </a:p>
          <a:p>
            <a:r>
              <a:rPr lang="nl-NL" dirty="0" smtClean="0"/>
              <a:t>Beschrijf ook in dat verslag welke kwaliteiten je nog moet ontwikkelen (dat zijn dus de kwaliteiten die je hebt weggegeven) </a:t>
            </a:r>
          </a:p>
          <a:p>
            <a:r>
              <a:rPr lang="nl-NL" dirty="0" smtClean="0"/>
              <a:t>Terugkoppeling met de klas</a:t>
            </a:r>
            <a:endParaRPr lang="nl-NL" dirty="0"/>
          </a:p>
        </p:txBody>
      </p:sp>
    </p:spTree>
    <p:extLst>
      <p:ext uri="{BB962C8B-B14F-4D97-AF65-F5344CB8AC3E}">
        <p14:creationId xmlns:p14="http://schemas.microsoft.com/office/powerpoint/2010/main" val="378837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1352</TotalTime>
  <Words>621</Words>
  <Application>Microsoft Office PowerPoint</Application>
  <PresentationFormat>Breedbeeld</PresentationFormat>
  <Paragraphs>55</Paragraphs>
  <Slides>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Trebuchet MS</vt:lpstr>
      <vt:lpstr>Wingdings</vt:lpstr>
      <vt:lpstr>Wingdings 3</vt:lpstr>
      <vt:lpstr>Facet</vt:lpstr>
      <vt:lpstr>PIT Periode 1: Wie ben ik? </vt:lpstr>
      <vt:lpstr>‘Vertellen’ over de speciale voorwerpen </vt:lpstr>
      <vt:lpstr>Groepsfoto met bijzondere voorwerpen die iets over je zeggen</vt:lpstr>
      <vt:lpstr>Autobiografie</vt:lpstr>
      <vt:lpstr>‘Wie ik ben-collage’ bespreken</vt:lpstr>
      <vt:lpstr>Het verhaal van de kluizenaar</vt:lpstr>
      <vt:lpstr>Levenslessen:</vt:lpstr>
      <vt:lpstr>Een kennismaking met een aantal hoofdkwaliteiten, welke passen bij jou?</vt:lpstr>
      <vt:lpstr>Toepassing kwaliteiten</vt:lpstr>
    </vt:vector>
  </TitlesOfParts>
  <Company>Noorderpoort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 Periode 1: Wie ben ik?</dc:title>
  <dc:creator>S. Poelman</dc:creator>
  <cp:lastModifiedBy>Simon Poelman</cp:lastModifiedBy>
  <cp:revision>20</cp:revision>
  <dcterms:created xsi:type="dcterms:W3CDTF">2017-09-16T17:59:02Z</dcterms:created>
  <dcterms:modified xsi:type="dcterms:W3CDTF">2018-09-16T13:39:09Z</dcterms:modified>
</cp:coreProperties>
</file>